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9" r:id="rId3"/>
    <p:sldId id="266" r:id="rId4"/>
    <p:sldId id="260" r:id="rId5"/>
    <p:sldId id="261" r:id="rId6"/>
    <p:sldId id="258" r:id="rId7"/>
    <p:sldId id="257" r:id="rId8"/>
    <p:sldId id="265"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90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AB5D8A-B14C-4135-9C28-B9834D87ACA4}" type="datetimeFigureOut">
              <a:rPr lang="en-US" smtClean="0"/>
              <a:t>7/24/2013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F46F88-E5DC-491A-9254-A8D0DAB43F18}" type="slidenum">
              <a:rPr lang="en-US" smtClean="0"/>
              <a:t>‹#›</a:t>
            </a:fld>
            <a:endParaRPr lang="en-US"/>
          </a:p>
        </p:txBody>
      </p:sp>
    </p:spTree>
    <p:extLst>
      <p:ext uri="{BB962C8B-B14F-4D97-AF65-F5344CB8AC3E}">
        <p14:creationId xmlns:p14="http://schemas.microsoft.com/office/powerpoint/2010/main" val="2249409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F46F88-E5DC-491A-9254-A8D0DAB43F18}" type="slidenum">
              <a:rPr lang="en-US" smtClean="0"/>
              <a:t>2</a:t>
            </a:fld>
            <a:endParaRPr lang="en-US"/>
          </a:p>
        </p:txBody>
      </p:sp>
    </p:spTree>
    <p:extLst>
      <p:ext uri="{BB962C8B-B14F-4D97-AF65-F5344CB8AC3E}">
        <p14:creationId xmlns:p14="http://schemas.microsoft.com/office/powerpoint/2010/main" val="1144084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E71BFC-A136-4702-93A0-F6AC5CEBC201}"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159478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E71BFC-A136-4702-93A0-F6AC5CEBC201}"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817905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E71BFC-A136-4702-93A0-F6AC5CEBC201}"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3501345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E71BFC-A136-4702-93A0-F6AC5CEBC201}"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2765253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E71BFC-A136-4702-93A0-F6AC5CEBC201}" type="datetimeFigureOut">
              <a:rPr lang="en-US" smtClean="0"/>
              <a:t>7/24/2013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1836241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E71BFC-A136-4702-93A0-F6AC5CEBC201}"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2874968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E71BFC-A136-4702-93A0-F6AC5CEBC201}" type="datetimeFigureOut">
              <a:rPr lang="en-US" smtClean="0"/>
              <a:t>7/24/2013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3913379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E71BFC-A136-4702-93A0-F6AC5CEBC201}" type="datetimeFigureOut">
              <a:rPr lang="en-US" smtClean="0"/>
              <a:t>7/24/2013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3576772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71BFC-A136-4702-93A0-F6AC5CEBC201}" type="datetimeFigureOut">
              <a:rPr lang="en-US" smtClean="0"/>
              <a:t>7/24/2013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1883019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E71BFC-A136-4702-93A0-F6AC5CEBC201}"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1513464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E71BFC-A136-4702-93A0-F6AC5CEBC201}" type="datetimeFigureOut">
              <a:rPr lang="en-US" smtClean="0"/>
              <a:t>7/24/2013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944F0A-F57B-43D3-829A-A4F47F0F4CFA}" type="slidenum">
              <a:rPr lang="en-US" smtClean="0"/>
              <a:t>‹#›</a:t>
            </a:fld>
            <a:endParaRPr lang="en-US"/>
          </a:p>
        </p:txBody>
      </p:sp>
    </p:spTree>
    <p:extLst>
      <p:ext uri="{BB962C8B-B14F-4D97-AF65-F5344CB8AC3E}">
        <p14:creationId xmlns:p14="http://schemas.microsoft.com/office/powerpoint/2010/main" val="1146609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E71BFC-A136-4702-93A0-F6AC5CEBC201}" type="datetimeFigureOut">
              <a:rPr lang="en-US" smtClean="0"/>
              <a:t>7/24/2013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944F0A-F57B-43D3-829A-A4F47F0F4CFA}" type="slidenum">
              <a:rPr lang="en-US" smtClean="0"/>
              <a:t>‹#›</a:t>
            </a:fld>
            <a:endParaRPr lang="en-US"/>
          </a:p>
        </p:txBody>
      </p:sp>
    </p:spTree>
    <p:extLst>
      <p:ext uri="{BB962C8B-B14F-4D97-AF65-F5344CB8AC3E}">
        <p14:creationId xmlns:p14="http://schemas.microsoft.com/office/powerpoint/2010/main" val="805587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teachingthecore.com/common-core-r-ccr-7-explained/" TargetMode="External"/><Relationship Id="rId3" Type="http://schemas.openxmlformats.org/officeDocument/2006/relationships/hyperlink" Target="http://www.teachingthecore.com/common-core-r-ccr-2-explained/" TargetMode="External"/><Relationship Id="rId7" Type="http://schemas.openxmlformats.org/officeDocument/2006/relationships/hyperlink" Target="http://www.teachingthecore.com/common-core-r-ccr-6-explained/" TargetMode="External"/><Relationship Id="rId2" Type="http://schemas.openxmlformats.org/officeDocument/2006/relationships/hyperlink" Target="http://www.teachingthecore.com/r-ccr-1-explained/" TargetMode="External"/><Relationship Id="rId1" Type="http://schemas.openxmlformats.org/officeDocument/2006/relationships/slideLayout" Target="../slideLayouts/slideLayout2.xml"/><Relationship Id="rId6" Type="http://schemas.openxmlformats.org/officeDocument/2006/relationships/hyperlink" Target="http://www.teachingthecore.com/common-core-r-ccr-5-explained/" TargetMode="External"/><Relationship Id="rId11" Type="http://schemas.openxmlformats.org/officeDocument/2006/relationships/hyperlink" Target="http://www.teachingthecore.com/common-core-r-ccr-10-explained/" TargetMode="External"/><Relationship Id="rId5" Type="http://schemas.openxmlformats.org/officeDocument/2006/relationships/hyperlink" Target="http://www.teachingthecore.com/common-core-r-ccr-4-explained/" TargetMode="External"/><Relationship Id="rId10" Type="http://schemas.openxmlformats.org/officeDocument/2006/relationships/hyperlink" Target="http://www.teachingthecore.com/common-core-r-ccr-9-explained/" TargetMode="External"/><Relationship Id="rId4" Type="http://schemas.openxmlformats.org/officeDocument/2006/relationships/hyperlink" Target="http://www.teachingthecore.com/common-core-r-ccr-3-explained/" TargetMode="External"/><Relationship Id="rId9" Type="http://schemas.openxmlformats.org/officeDocument/2006/relationships/hyperlink" Target="http://www.teachingthecore.com/common-core-r-ccr-8-explain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uspolitics.about.com/od/usgovernment/a/civilRights_act.htm"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solidFill>
                  <a:schemeClr val="accent6">
                    <a:lumMod val="75000"/>
                  </a:schemeClr>
                </a:solidFill>
                <a:latin typeface="AR CHRISTY" pitchFamily="2" charset="0"/>
              </a:rPr>
              <a:t>Common Core Strategies with Primary Texts</a:t>
            </a:r>
            <a:endParaRPr lang="en-US" dirty="0">
              <a:solidFill>
                <a:schemeClr val="accent6">
                  <a:lumMod val="75000"/>
                </a:schemeClr>
              </a:solidFill>
              <a:latin typeface="AR CHRISTY" pitchFamily="2" charset="0"/>
            </a:endParaRPr>
          </a:p>
        </p:txBody>
      </p:sp>
      <p:sp>
        <p:nvSpPr>
          <p:cNvPr id="3" name="Subtitle 2"/>
          <p:cNvSpPr>
            <a:spLocks noGrp="1"/>
          </p:cNvSpPr>
          <p:nvPr>
            <p:ph type="subTitle" idx="1"/>
          </p:nvPr>
        </p:nvSpPr>
        <p:spPr/>
        <p:txBody>
          <a:bodyPr>
            <a:normAutofit fontScale="85000" lnSpcReduction="20000"/>
          </a:bodyPr>
          <a:lstStyle/>
          <a:p>
            <a:r>
              <a:rPr lang="en-US" dirty="0" smtClean="0">
                <a:solidFill>
                  <a:schemeClr val="accent6">
                    <a:lumMod val="50000"/>
                  </a:schemeClr>
                </a:solidFill>
                <a:latin typeface="AR CENA" pitchFamily="2" charset="0"/>
              </a:rPr>
              <a:t>Patricia Carlson</a:t>
            </a:r>
          </a:p>
          <a:p>
            <a:r>
              <a:rPr lang="en-US" dirty="0" smtClean="0">
                <a:solidFill>
                  <a:schemeClr val="accent6">
                    <a:lumMod val="50000"/>
                  </a:schemeClr>
                </a:solidFill>
                <a:latin typeface="AR CENA" pitchFamily="2" charset="0"/>
              </a:rPr>
              <a:t>History Teacher</a:t>
            </a:r>
          </a:p>
          <a:p>
            <a:r>
              <a:rPr lang="en-US" dirty="0" smtClean="0">
                <a:solidFill>
                  <a:schemeClr val="accent6">
                    <a:lumMod val="50000"/>
                  </a:schemeClr>
                </a:solidFill>
                <a:latin typeface="AR CENA" pitchFamily="2" charset="0"/>
              </a:rPr>
              <a:t>Williamsburg Middle School</a:t>
            </a:r>
          </a:p>
          <a:p>
            <a:r>
              <a:rPr lang="en-US" dirty="0" smtClean="0">
                <a:solidFill>
                  <a:schemeClr val="accent6">
                    <a:lumMod val="50000"/>
                  </a:schemeClr>
                </a:solidFill>
                <a:latin typeface="AR CENA" pitchFamily="2" charset="0"/>
              </a:rPr>
              <a:t>Arlington, VA</a:t>
            </a:r>
          </a:p>
          <a:p>
            <a:endParaRPr lang="en-US" dirty="0"/>
          </a:p>
        </p:txBody>
      </p:sp>
      <p:pic>
        <p:nvPicPr>
          <p:cNvPr id="1027" name="Picture 3" descr="C:\Users\Family\AppData\Local\Microsoft\Windows\Temporary Internet Files\Content.IE5\C3ADCIKM\MP90042223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5200" y="2209800"/>
            <a:ext cx="2038370"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051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solidFill>
                  <a:schemeClr val="accent6">
                    <a:lumMod val="75000"/>
                  </a:schemeClr>
                </a:solidFill>
                <a:latin typeface="AR CENA" pitchFamily="2" charset="0"/>
              </a:rPr>
              <a:t/>
            </a:r>
            <a:br>
              <a:rPr lang="en-US" dirty="0" smtClean="0">
                <a:solidFill>
                  <a:schemeClr val="accent6">
                    <a:lumMod val="75000"/>
                  </a:schemeClr>
                </a:solidFill>
                <a:latin typeface="AR CENA" pitchFamily="2" charset="0"/>
              </a:rPr>
            </a:br>
            <a:r>
              <a:rPr lang="en-US" sz="4900" dirty="0" smtClean="0">
                <a:solidFill>
                  <a:schemeClr val="accent6">
                    <a:lumMod val="75000"/>
                  </a:schemeClr>
                </a:solidFill>
                <a:latin typeface="AR CENA" pitchFamily="2" charset="0"/>
              </a:rPr>
              <a:t>Participant’s </a:t>
            </a:r>
            <a:r>
              <a:rPr lang="en-US" sz="4900" dirty="0">
                <a:solidFill>
                  <a:schemeClr val="accent6">
                    <a:lumMod val="75000"/>
                  </a:schemeClr>
                </a:solidFill>
                <a:latin typeface="AR CENA" pitchFamily="2" charset="0"/>
              </a:rPr>
              <a:t>Choice </a:t>
            </a:r>
            <a:r>
              <a:rPr lang="en-US" sz="4900" dirty="0" smtClean="0">
                <a:solidFill>
                  <a:schemeClr val="accent6">
                    <a:lumMod val="75000"/>
                  </a:schemeClr>
                </a:solidFill>
                <a:latin typeface="AR CENA" pitchFamily="2" charset="0"/>
              </a:rPr>
              <a:t>and Corroboration</a:t>
            </a:r>
            <a:br>
              <a:rPr lang="en-US" sz="4900" dirty="0" smtClean="0">
                <a:solidFill>
                  <a:schemeClr val="accent6">
                    <a:lumMod val="75000"/>
                  </a:schemeClr>
                </a:solidFill>
                <a:latin typeface="AR CENA" pitchFamily="2" charset="0"/>
              </a:rPr>
            </a:br>
            <a:r>
              <a:rPr lang="en-US" sz="4900" dirty="0" smtClean="0">
                <a:solidFill>
                  <a:schemeClr val="accent6">
                    <a:lumMod val="75000"/>
                  </a:schemeClr>
                </a:solidFill>
                <a:latin typeface="AR CENA" pitchFamily="2" charset="0"/>
              </a:rPr>
              <a:t>Daisy Bates Letter</a:t>
            </a:r>
            <a:r>
              <a:rPr lang="en-US" dirty="0">
                <a:solidFill>
                  <a:schemeClr val="accent6">
                    <a:lumMod val="50000"/>
                  </a:schemeClr>
                </a:solidFill>
                <a:latin typeface="AR CENA" pitchFamily="2" charset="0"/>
              </a:rPr>
              <a:t/>
            </a:r>
            <a:br>
              <a:rPr lang="en-US" dirty="0">
                <a:solidFill>
                  <a:schemeClr val="accent6">
                    <a:lumMod val="50000"/>
                  </a:schemeClr>
                </a:solidFill>
                <a:latin typeface="AR CENA" pitchFamily="2" charset="0"/>
              </a:rPr>
            </a:br>
            <a:endParaRPr lang="en-US" dirty="0"/>
          </a:p>
        </p:txBody>
      </p:sp>
      <p:sp>
        <p:nvSpPr>
          <p:cNvPr id="3" name="Content Placeholder 2"/>
          <p:cNvSpPr>
            <a:spLocks noGrp="1"/>
          </p:cNvSpPr>
          <p:nvPr>
            <p:ph idx="1"/>
          </p:nvPr>
        </p:nvSpPr>
        <p:spPr>
          <a:xfrm>
            <a:off x="457200" y="1752600"/>
            <a:ext cx="8229600" cy="4800600"/>
          </a:xfrm>
        </p:spPr>
        <p:txBody>
          <a:bodyPr>
            <a:normAutofit fontScale="92500"/>
          </a:bodyPr>
          <a:lstStyle/>
          <a:p>
            <a:pPr marL="0" indent="0">
              <a:buNone/>
            </a:pPr>
            <a:r>
              <a:rPr lang="en-US" dirty="0" smtClean="0">
                <a:solidFill>
                  <a:schemeClr val="accent6">
                    <a:lumMod val="50000"/>
                  </a:schemeClr>
                </a:solidFill>
                <a:latin typeface="AR CENA" pitchFamily="2" charset="0"/>
              </a:rPr>
              <a:t>Now, in pairs or trios, choose a Reading / Analysis Tool to closely read the Letter from Daisy Bates to Roy Wilkins.</a:t>
            </a:r>
          </a:p>
          <a:p>
            <a:pPr marL="0" indent="0">
              <a:buNone/>
            </a:pPr>
            <a:r>
              <a:rPr lang="en-US" dirty="0" smtClean="0">
                <a:solidFill>
                  <a:schemeClr val="accent6">
                    <a:lumMod val="50000"/>
                  </a:schemeClr>
                </a:solidFill>
                <a:latin typeface="AR CENA" pitchFamily="2" charset="0"/>
              </a:rPr>
              <a:t>Consider how this letter corroborates the facts and fears mentioned in the JFK speech.</a:t>
            </a:r>
          </a:p>
          <a:p>
            <a:r>
              <a:rPr lang="en-US" dirty="0" smtClean="0">
                <a:solidFill>
                  <a:schemeClr val="accent6">
                    <a:lumMod val="75000"/>
                  </a:schemeClr>
                </a:solidFill>
                <a:latin typeface="AR CENA" pitchFamily="2" charset="0"/>
              </a:rPr>
              <a:t>Making Sense of Letters</a:t>
            </a:r>
          </a:p>
          <a:p>
            <a:r>
              <a:rPr lang="en-US" dirty="0" smtClean="0">
                <a:solidFill>
                  <a:schemeClr val="accent6">
                    <a:lumMod val="75000"/>
                  </a:schemeClr>
                </a:solidFill>
                <a:latin typeface="AR CENA" pitchFamily="2" charset="0"/>
              </a:rPr>
              <a:t>First Read / Second Reading</a:t>
            </a:r>
          </a:p>
          <a:p>
            <a:r>
              <a:rPr lang="en-US" dirty="0" smtClean="0">
                <a:solidFill>
                  <a:schemeClr val="accent6">
                    <a:lumMod val="75000"/>
                  </a:schemeClr>
                </a:solidFill>
                <a:latin typeface="AR CENA" pitchFamily="2" charset="0"/>
              </a:rPr>
              <a:t>More SCIM and add a C for Corroborating Stage </a:t>
            </a:r>
            <a:r>
              <a:rPr lang="en-US" dirty="0" smtClean="0">
                <a:solidFill>
                  <a:schemeClr val="accent6">
                    <a:lumMod val="50000"/>
                  </a:schemeClr>
                </a:solidFill>
                <a:latin typeface="AR CENA" pitchFamily="2" charset="0"/>
              </a:rPr>
              <a:t>– How might additional primary and secondary sources confirm or conflict with the </a:t>
            </a:r>
            <a:r>
              <a:rPr lang="en-US" smtClean="0">
                <a:solidFill>
                  <a:schemeClr val="accent6">
                    <a:lumMod val="50000"/>
                  </a:schemeClr>
                </a:solidFill>
                <a:latin typeface="AR CENA" pitchFamily="2" charset="0"/>
              </a:rPr>
              <a:t>earlier </a:t>
            </a:r>
            <a:r>
              <a:rPr lang="en-US" smtClean="0">
                <a:solidFill>
                  <a:schemeClr val="accent6">
                    <a:lumMod val="50000"/>
                  </a:schemeClr>
                </a:solidFill>
                <a:latin typeface="AR CENA" pitchFamily="2" charset="0"/>
              </a:rPr>
              <a:t>text </a:t>
            </a:r>
            <a:r>
              <a:rPr lang="en-US" dirty="0" smtClean="0">
                <a:solidFill>
                  <a:schemeClr val="accent6">
                    <a:lumMod val="50000"/>
                  </a:schemeClr>
                </a:solidFill>
                <a:latin typeface="AR CENA" pitchFamily="2" charset="0"/>
              </a:rPr>
              <a:t>and relate to the Investigative / Research Question.</a:t>
            </a:r>
            <a:endParaRPr lang="en-US" dirty="0">
              <a:solidFill>
                <a:schemeClr val="accent6">
                  <a:lumMod val="50000"/>
                </a:schemeClr>
              </a:solidFill>
              <a:latin typeface="AR CENA" pitchFamily="2" charset="0"/>
            </a:endParaRPr>
          </a:p>
        </p:txBody>
      </p:sp>
    </p:spTree>
    <p:extLst>
      <p:ext uri="{BB962C8B-B14F-4D97-AF65-F5344CB8AC3E}">
        <p14:creationId xmlns:p14="http://schemas.microsoft.com/office/powerpoint/2010/main" val="2743054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normAutofit fontScale="90000"/>
          </a:bodyPr>
          <a:lstStyle/>
          <a:p>
            <a:r>
              <a:rPr lang="en-US" sz="4900" dirty="0" smtClean="0">
                <a:solidFill>
                  <a:schemeClr val="accent6">
                    <a:lumMod val="75000"/>
                  </a:schemeClr>
                </a:solidFill>
                <a:latin typeface="AR CENA" pitchFamily="2" charset="0"/>
              </a:rPr>
              <a:t/>
            </a:r>
            <a:br>
              <a:rPr lang="en-US" sz="4900" dirty="0" smtClean="0">
                <a:solidFill>
                  <a:schemeClr val="accent6">
                    <a:lumMod val="75000"/>
                  </a:schemeClr>
                </a:solidFill>
                <a:latin typeface="AR CENA" pitchFamily="2" charset="0"/>
              </a:rPr>
            </a:br>
            <a:r>
              <a:rPr lang="en-US" sz="4900" dirty="0" smtClean="0">
                <a:solidFill>
                  <a:schemeClr val="accent6">
                    <a:lumMod val="75000"/>
                  </a:schemeClr>
                </a:solidFill>
                <a:latin typeface="AR CHRISTY" pitchFamily="2" charset="0"/>
              </a:rPr>
              <a:t>  3-2-1 Post </a:t>
            </a:r>
            <a:r>
              <a:rPr lang="en-US" sz="4900" dirty="0">
                <a:solidFill>
                  <a:schemeClr val="accent6">
                    <a:lumMod val="75000"/>
                  </a:schemeClr>
                </a:solidFill>
                <a:latin typeface="AR CHRISTY" pitchFamily="2" charset="0"/>
              </a:rPr>
              <a:t>Assessment</a:t>
            </a:r>
            <a:r>
              <a:rPr lang="en-US" dirty="0">
                <a:solidFill>
                  <a:schemeClr val="accent6">
                    <a:lumMod val="50000"/>
                  </a:schemeClr>
                </a:solidFill>
                <a:latin typeface="AR CENA" pitchFamily="2" charset="0"/>
              </a:rPr>
              <a:t/>
            </a:r>
            <a:br>
              <a:rPr lang="en-US" dirty="0">
                <a:solidFill>
                  <a:schemeClr val="accent6">
                    <a:lumMod val="50000"/>
                  </a:schemeClr>
                </a:solidFill>
                <a:latin typeface="AR CENA" pitchFamily="2" charset="0"/>
              </a:rPr>
            </a:br>
            <a:endParaRPr lang="en-US" dirty="0"/>
          </a:p>
        </p:txBody>
      </p:sp>
      <p:sp>
        <p:nvSpPr>
          <p:cNvPr id="3" name="Content Placeholder 2"/>
          <p:cNvSpPr>
            <a:spLocks noGrp="1"/>
          </p:cNvSpPr>
          <p:nvPr>
            <p:ph idx="1"/>
          </p:nvPr>
        </p:nvSpPr>
        <p:spPr>
          <a:xfrm>
            <a:off x="457200" y="1752600"/>
            <a:ext cx="8229600" cy="4525963"/>
          </a:xfrm>
        </p:spPr>
        <p:txBody>
          <a:bodyPr>
            <a:normAutofit/>
          </a:bodyPr>
          <a:lstStyle/>
          <a:p>
            <a:r>
              <a:rPr lang="en-US" sz="3600" dirty="0" smtClean="0">
                <a:solidFill>
                  <a:schemeClr val="accent6">
                    <a:lumMod val="50000"/>
                  </a:schemeClr>
                </a:solidFill>
                <a:latin typeface="AR CENA" pitchFamily="2" charset="0"/>
              </a:rPr>
              <a:t>What are 3 things you learned today about content or process, especially as it relates to reading primary source texts?</a:t>
            </a:r>
          </a:p>
          <a:p>
            <a:endParaRPr lang="en-US" sz="3600" dirty="0">
              <a:solidFill>
                <a:schemeClr val="accent6">
                  <a:lumMod val="50000"/>
                </a:schemeClr>
              </a:solidFill>
              <a:latin typeface="AR CENA" pitchFamily="2" charset="0"/>
            </a:endParaRPr>
          </a:p>
          <a:p>
            <a:r>
              <a:rPr lang="en-US" sz="3600" dirty="0" smtClean="0">
                <a:solidFill>
                  <a:schemeClr val="accent6">
                    <a:lumMod val="50000"/>
                  </a:schemeClr>
                </a:solidFill>
                <a:latin typeface="AR CENA" pitchFamily="2" charset="0"/>
              </a:rPr>
              <a:t>What 2 questions do you still have?</a:t>
            </a:r>
          </a:p>
          <a:p>
            <a:endParaRPr lang="en-US" sz="3600" dirty="0">
              <a:solidFill>
                <a:schemeClr val="accent6">
                  <a:lumMod val="50000"/>
                </a:schemeClr>
              </a:solidFill>
              <a:latin typeface="AR CENA" pitchFamily="2" charset="0"/>
            </a:endParaRPr>
          </a:p>
          <a:p>
            <a:r>
              <a:rPr lang="en-US" sz="3600" dirty="0" smtClean="0">
                <a:solidFill>
                  <a:schemeClr val="accent6">
                    <a:lumMod val="50000"/>
                  </a:schemeClr>
                </a:solidFill>
                <a:latin typeface="AR CENA" pitchFamily="2" charset="0"/>
              </a:rPr>
              <a:t>What 1 classroom application comes to mind?</a:t>
            </a:r>
          </a:p>
        </p:txBody>
      </p:sp>
    </p:spTree>
    <p:extLst>
      <p:ext uri="{BB962C8B-B14F-4D97-AF65-F5344CB8AC3E}">
        <p14:creationId xmlns:p14="http://schemas.microsoft.com/office/powerpoint/2010/main" val="2096892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normAutofit fontScale="90000"/>
          </a:bodyPr>
          <a:lstStyle/>
          <a:p>
            <a:r>
              <a:rPr lang="en-US" dirty="0" smtClean="0">
                <a:solidFill>
                  <a:schemeClr val="accent6">
                    <a:lumMod val="75000"/>
                  </a:schemeClr>
                </a:solidFill>
                <a:latin typeface="AR CHRISTY" pitchFamily="2" charset="0"/>
              </a:rPr>
              <a:t>Session Objective:</a:t>
            </a:r>
            <a:r>
              <a:rPr lang="en-US" sz="4000" dirty="0" smtClean="0">
                <a:solidFill>
                  <a:schemeClr val="accent6">
                    <a:lumMod val="75000"/>
                  </a:schemeClr>
                </a:solidFill>
                <a:latin typeface="AR CENA" pitchFamily="2" charset="0"/>
              </a:rPr>
              <a:t/>
            </a:r>
            <a:br>
              <a:rPr lang="en-US" sz="4000" dirty="0" smtClean="0">
                <a:solidFill>
                  <a:schemeClr val="accent6">
                    <a:lumMod val="75000"/>
                  </a:schemeClr>
                </a:solidFill>
                <a:latin typeface="AR CENA" pitchFamily="2" charset="0"/>
              </a:rPr>
            </a:br>
            <a:r>
              <a:rPr lang="en-US" sz="3600" dirty="0" smtClean="0">
                <a:solidFill>
                  <a:schemeClr val="accent6">
                    <a:lumMod val="50000"/>
                  </a:schemeClr>
                </a:solidFill>
                <a:latin typeface="AR CENA" pitchFamily="2" charset="0"/>
              </a:rPr>
              <a:t>Participants will consider new approaches to teaching history and apply Common Core strategies for reading, analyzing, and evaluating primary source texts.</a:t>
            </a:r>
            <a:endParaRPr lang="en-US" sz="3600" dirty="0">
              <a:solidFill>
                <a:schemeClr val="accent6">
                  <a:lumMod val="50000"/>
                </a:schemeClr>
              </a:solidFill>
              <a:latin typeface="AR CENA" pitchFamily="2" charset="0"/>
            </a:endParaRPr>
          </a:p>
        </p:txBody>
      </p:sp>
      <p:sp>
        <p:nvSpPr>
          <p:cNvPr id="3" name="Content Placeholder 2"/>
          <p:cNvSpPr>
            <a:spLocks noGrp="1"/>
          </p:cNvSpPr>
          <p:nvPr>
            <p:ph idx="1"/>
          </p:nvPr>
        </p:nvSpPr>
        <p:spPr>
          <a:xfrm>
            <a:off x="457200" y="2438400"/>
            <a:ext cx="8229600" cy="4114800"/>
          </a:xfrm>
        </p:spPr>
        <p:txBody>
          <a:bodyPr>
            <a:normAutofit/>
          </a:bodyPr>
          <a:lstStyle/>
          <a:p>
            <a:pPr marL="0" indent="0">
              <a:buNone/>
            </a:pPr>
            <a:r>
              <a:rPr lang="en-US" sz="3600" dirty="0" smtClean="0">
                <a:solidFill>
                  <a:schemeClr val="accent6">
                    <a:lumMod val="75000"/>
                  </a:schemeClr>
                </a:solidFill>
                <a:latin typeface="AR CENA" pitchFamily="2" charset="0"/>
              </a:rPr>
              <a:t>Agenda:</a:t>
            </a:r>
          </a:p>
          <a:p>
            <a:r>
              <a:rPr lang="en-US" dirty="0" smtClean="0">
                <a:solidFill>
                  <a:schemeClr val="accent6">
                    <a:lumMod val="50000"/>
                  </a:schemeClr>
                </a:solidFill>
                <a:latin typeface="AR CENA" pitchFamily="2" charset="0"/>
              </a:rPr>
              <a:t>Introductions and “Fist to 5” Informative Assessment</a:t>
            </a:r>
          </a:p>
          <a:p>
            <a:r>
              <a:rPr lang="en-US" dirty="0" smtClean="0">
                <a:solidFill>
                  <a:schemeClr val="accent6">
                    <a:lumMod val="50000"/>
                  </a:schemeClr>
                </a:solidFill>
                <a:latin typeface="AR CENA" pitchFamily="2" charset="0"/>
              </a:rPr>
              <a:t>Whole Group SCIM, A Primary Source Reading / Analysis Tool</a:t>
            </a:r>
          </a:p>
          <a:p>
            <a:pPr lvl="1"/>
            <a:r>
              <a:rPr lang="en-US" dirty="0" smtClean="0">
                <a:solidFill>
                  <a:schemeClr val="accent6">
                    <a:lumMod val="50000"/>
                  </a:schemeClr>
                </a:solidFill>
                <a:latin typeface="AR CENA" pitchFamily="2" charset="0"/>
              </a:rPr>
              <a:t>John F. Kennedy Speech, </a:t>
            </a:r>
          </a:p>
          <a:p>
            <a:r>
              <a:rPr lang="en-US" dirty="0" smtClean="0">
                <a:solidFill>
                  <a:schemeClr val="accent6">
                    <a:lumMod val="50000"/>
                  </a:schemeClr>
                </a:solidFill>
                <a:latin typeface="AR CENA" pitchFamily="2" charset="0"/>
              </a:rPr>
              <a:t>Participant’s Choice of Tools and Corroboration</a:t>
            </a:r>
          </a:p>
          <a:p>
            <a:pPr lvl="1"/>
            <a:r>
              <a:rPr lang="en-US" dirty="0">
                <a:solidFill>
                  <a:schemeClr val="accent6">
                    <a:lumMod val="50000"/>
                  </a:schemeClr>
                </a:solidFill>
                <a:latin typeface="AR CENA" pitchFamily="2" charset="0"/>
              </a:rPr>
              <a:t> Daisy Bates </a:t>
            </a:r>
            <a:r>
              <a:rPr lang="en-US" dirty="0" smtClean="0">
                <a:solidFill>
                  <a:schemeClr val="accent6">
                    <a:lumMod val="50000"/>
                  </a:schemeClr>
                </a:solidFill>
                <a:latin typeface="AR CENA" pitchFamily="2" charset="0"/>
              </a:rPr>
              <a:t>Letter</a:t>
            </a:r>
          </a:p>
          <a:p>
            <a:r>
              <a:rPr lang="en-US" dirty="0" smtClean="0">
                <a:solidFill>
                  <a:schemeClr val="accent6">
                    <a:lumMod val="50000"/>
                  </a:schemeClr>
                </a:solidFill>
                <a:latin typeface="AR CENA" pitchFamily="2" charset="0"/>
              </a:rPr>
              <a:t>3-2-1  Post Assessment</a:t>
            </a:r>
          </a:p>
          <a:p>
            <a:pPr lvl="1"/>
            <a:endParaRPr lang="en-US" dirty="0">
              <a:solidFill>
                <a:schemeClr val="accent6">
                  <a:lumMod val="50000"/>
                </a:schemeClr>
              </a:solidFill>
              <a:latin typeface="AR CENA" pitchFamily="2" charset="0"/>
            </a:endParaRPr>
          </a:p>
        </p:txBody>
      </p:sp>
    </p:spTree>
    <p:extLst>
      <p:ext uri="{BB962C8B-B14F-4D97-AF65-F5344CB8AC3E}">
        <p14:creationId xmlns:p14="http://schemas.microsoft.com/office/powerpoint/2010/main" val="1493114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accent6">
                    <a:lumMod val="75000"/>
                  </a:schemeClr>
                </a:solidFill>
                <a:latin typeface="AR CENA" pitchFamily="2" charset="0"/>
              </a:rPr>
              <a:t>Common Core Anchor Standards in Reading</a:t>
            </a:r>
            <a:endParaRPr lang="en-US" dirty="0">
              <a:solidFill>
                <a:schemeClr val="accent6">
                  <a:lumMod val="75000"/>
                </a:schemeClr>
              </a:solidFill>
              <a:latin typeface="AR CENA" pitchFamily="2" charset="0"/>
            </a:endParaRPr>
          </a:p>
        </p:txBody>
      </p:sp>
      <p:sp>
        <p:nvSpPr>
          <p:cNvPr id="6" name="Content Placeholder 5"/>
          <p:cNvSpPr>
            <a:spLocks noGrp="1"/>
          </p:cNvSpPr>
          <p:nvPr>
            <p:ph idx="1"/>
          </p:nvPr>
        </p:nvSpPr>
        <p:spPr>
          <a:xfrm>
            <a:off x="457200" y="1371600"/>
            <a:ext cx="8229600" cy="5181600"/>
          </a:xfrm>
        </p:spPr>
        <p:txBody>
          <a:bodyPr>
            <a:normAutofit fontScale="25000" lnSpcReduction="20000"/>
          </a:bodyPr>
          <a:lstStyle/>
          <a:p>
            <a:pPr marL="0" indent="0">
              <a:buNone/>
            </a:pPr>
            <a:r>
              <a:rPr lang="en-US" sz="5600" b="1" dirty="0" smtClean="0"/>
              <a:t>Key </a:t>
            </a:r>
            <a:r>
              <a:rPr lang="en-US" sz="5600" b="1" dirty="0"/>
              <a:t>Ideas and Details</a:t>
            </a:r>
          </a:p>
          <a:p>
            <a:r>
              <a:rPr lang="en-US" sz="5600" dirty="0"/>
              <a:t>R.CCR.1: </a:t>
            </a:r>
            <a:r>
              <a:rPr lang="en-US" sz="5600" dirty="0">
                <a:hlinkClick r:id="rId2" tooltip="Common Core R.CCR.1 Explained"/>
              </a:rPr>
              <a:t>Read closely to determine what the text says explicitly and to make logical inferences from it; cite specific textual evidence when writing or speaking to support conclusions drawn from the text.</a:t>
            </a:r>
            <a:endParaRPr lang="en-US" sz="5600" dirty="0"/>
          </a:p>
          <a:p>
            <a:r>
              <a:rPr lang="en-US" sz="5600" dirty="0"/>
              <a:t>R.CCR.2: </a:t>
            </a:r>
            <a:r>
              <a:rPr lang="en-US" sz="5600" dirty="0">
                <a:hlinkClick r:id="rId3" tooltip="Common Core R.CCR.2 Explained"/>
              </a:rPr>
              <a:t>Determine central ideas or themes of a text and analyze their development; summarize the key supporting details and ideas.</a:t>
            </a:r>
            <a:endParaRPr lang="en-US" sz="5600" dirty="0"/>
          </a:p>
          <a:p>
            <a:r>
              <a:rPr lang="en-US" sz="5600" dirty="0"/>
              <a:t>R.CCR.3: </a:t>
            </a:r>
            <a:r>
              <a:rPr lang="en-US" sz="5600" dirty="0">
                <a:hlinkClick r:id="rId4" tooltip="Common Core R.CCR.3 Explained"/>
              </a:rPr>
              <a:t>Analyze how and why individuals, events, and ideas develop and interact over the course of a text</a:t>
            </a:r>
            <a:r>
              <a:rPr lang="en-US" sz="5600" dirty="0" smtClean="0">
                <a:hlinkClick r:id="rId4" tooltip="Common Core R.CCR.3 Explained"/>
              </a:rPr>
              <a:t>.</a:t>
            </a:r>
            <a:endParaRPr lang="en-US" sz="5600" dirty="0" smtClean="0"/>
          </a:p>
          <a:p>
            <a:pPr marL="0" indent="0">
              <a:buNone/>
            </a:pPr>
            <a:endParaRPr lang="en-US" sz="5600" dirty="0"/>
          </a:p>
          <a:p>
            <a:pPr marL="0" indent="0">
              <a:buNone/>
            </a:pPr>
            <a:r>
              <a:rPr lang="en-US" sz="5600" b="1" dirty="0"/>
              <a:t>Craft and Structure</a:t>
            </a:r>
          </a:p>
          <a:p>
            <a:r>
              <a:rPr lang="en-US" sz="5600" dirty="0"/>
              <a:t>R.CCR.4: </a:t>
            </a:r>
            <a:r>
              <a:rPr lang="en-US" sz="5600" dirty="0">
                <a:hlinkClick r:id="rId5" tooltip="Common Core R.CCR.4 Explained"/>
              </a:rPr>
              <a:t>Interpret words and phrases as they are used in a text, including determining technical, connotative, and figurative meanings, and analyze how specific word choices shape meaning or tone.</a:t>
            </a:r>
            <a:endParaRPr lang="en-US" sz="5600" dirty="0"/>
          </a:p>
          <a:p>
            <a:r>
              <a:rPr lang="en-US" sz="5600" dirty="0"/>
              <a:t>R.CCR.5: </a:t>
            </a:r>
            <a:r>
              <a:rPr lang="en-US" sz="5600" dirty="0">
                <a:hlinkClick r:id="rId6" tooltip="Common Core R.CCR.5 Explained"/>
              </a:rPr>
              <a:t>Analyze the structure of texts, including how specific sentences, paragraphs, and larger portions of the text (e.g., a section, chapter, scene, or stanza) relate to each other and the whole.</a:t>
            </a:r>
            <a:endParaRPr lang="en-US" sz="5600" dirty="0"/>
          </a:p>
          <a:p>
            <a:r>
              <a:rPr lang="en-US" sz="5600" dirty="0"/>
              <a:t>R.CCR.6: </a:t>
            </a:r>
            <a:r>
              <a:rPr lang="en-US" sz="5600" dirty="0">
                <a:hlinkClick r:id="rId7" tooltip="Common Core R.CCR.6 Explained"/>
              </a:rPr>
              <a:t>Assess how point of view or purpose shapes the content and style of a text</a:t>
            </a:r>
            <a:r>
              <a:rPr lang="en-US" sz="5600" dirty="0" smtClean="0">
                <a:hlinkClick r:id="rId7" tooltip="Common Core R.CCR.6 Explained"/>
              </a:rPr>
              <a:t>.</a:t>
            </a:r>
            <a:endParaRPr lang="en-US" sz="5600" dirty="0" smtClean="0"/>
          </a:p>
          <a:p>
            <a:pPr marL="0" indent="0">
              <a:buNone/>
            </a:pPr>
            <a:endParaRPr lang="en-US" sz="5600" dirty="0"/>
          </a:p>
          <a:p>
            <a:pPr marL="0" indent="0">
              <a:buNone/>
            </a:pPr>
            <a:r>
              <a:rPr lang="en-US" sz="5600" b="1" dirty="0"/>
              <a:t>Integration of Knowledge and Ideas</a:t>
            </a:r>
          </a:p>
          <a:p>
            <a:r>
              <a:rPr lang="en-US" sz="5600" dirty="0"/>
              <a:t>R.CCR.7: </a:t>
            </a:r>
            <a:r>
              <a:rPr lang="en-US" sz="5600" dirty="0">
                <a:hlinkClick r:id="rId8" tooltip="Common Core R.CCR.7 Explained"/>
              </a:rPr>
              <a:t>Integrate and evaluate content presented in diverse formats and media, including visually and quantitatively, as well as in words.</a:t>
            </a:r>
            <a:r>
              <a:rPr lang="en-US" sz="5600" dirty="0"/>
              <a:t>*</a:t>
            </a:r>
          </a:p>
          <a:p>
            <a:r>
              <a:rPr lang="en-US" sz="5600" dirty="0"/>
              <a:t>R.CCR.8: </a:t>
            </a:r>
            <a:r>
              <a:rPr lang="en-US" sz="5600" dirty="0">
                <a:hlinkClick r:id="rId9" tooltip="Common Core R.CCR.8 Explained"/>
              </a:rPr>
              <a:t>Delineate and evaluate the argument and specific claims in a text, including the validity of the reasoning as well as the relevance and sufficiency of the evidence.</a:t>
            </a:r>
            <a:endParaRPr lang="en-US" sz="5600" dirty="0"/>
          </a:p>
          <a:p>
            <a:r>
              <a:rPr lang="en-US" sz="5600" dirty="0"/>
              <a:t>R.CCR.9: </a:t>
            </a:r>
            <a:r>
              <a:rPr lang="en-US" sz="5600" dirty="0">
                <a:hlinkClick r:id="rId10" tooltip="Common Core R.CCR.9 Explained"/>
              </a:rPr>
              <a:t>Analyze how two or more texts address similar themes or topics in order to build knowledge or to compare the approaches the authors take</a:t>
            </a:r>
            <a:r>
              <a:rPr lang="en-US" sz="5600" dirty="0" smtClean="0">
                <a:hlinkClick r:id="rId10" tooltip="Common Core R.CCR.9 Explained"/>
              </a:rPr>
              <a:t>.</a:t>
            </a:r>
            <a:endParaRPr lang="en-US" sz="5600" dirty="0" smtClean="0"/>
          </a:p>
          <a:p>
            <a:pPr marL="0" indent="0">
              <a:buNone/>
            </a:pPr>
            <a:endParaRPr lang="en-US" sz="5600" dirty="0"/>
          </a:p>
          <a:p>
            <a:pPr marL="0" indent="0">
              <a:buNone/>
            </a:pPr>
            <a:r>
              <a:rPr lang="en-US" sz="5600" b="1" dirty="0"/>
              <a:t>Range of Reading and Level of Text Complexity</a:t>
            </a:r>
          </a:p>
          <a:p>
            <a:r>
              <a:rPr lang="en-US" sz="5600" dirty="0"/>
              <a:t>R.CCR.10: </a:t>
            </a:r>
            <a:r>
              <a:rPr lang="en-US" sz="5600" dirty="0">
                <a:hlinkClick r:id="rId11" tooltip="Common Core R.CCR.10 Explained"/>
              </a:rPr>
              <a:t>Read and comprehend complex literary and informational texts independently and proficiently.</a:t>
            </a:r>
            <a:endParaRPr lang="en-US" sz="5600" dirty="0"/>
          </a:p>
          <a:p>
            <a:pPr marL="0" indent="0">
              <a:buNone/>
            </a:pPr>
            <a:endParaRPr lang="en-US" dirty="0"/>
          </a:p>
        </p:txBody>
      </p:sp>
    </p:spTree>
    <p:extLst>
      <p:ext uri="{BB962C8B-B14F-4D97-AF65-F5344CB8AC3E}">
        <p14:creationId xmlns:p14="http://schemas.microsoft.com/office/powerpoint/2010/main" val="30352323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6">
                    <a:lumMod val="75000"/>
                  </a:schemeClr>
                </a:solidFill>
                <a:latin typeface="AR CHRISTY" pitchFamily="2" charset="0"/>
              </a:rPr>
              <a:t>Fist to Five – Informative Assessment</a:t>
            </a:r>
            <a:endParaRPr lang="en-US" dirty="0">
              <a:solidFill>
                <a:schemeClr val="accent6">
                  <a:lumMod val="75000"/>
                </a:schemeClr>
              </a:solidFill>
              <a:latin typeface="AR CHRISTY" pitchFamily="2" charset="0"/>
            </a:endParaRPr>
          </a:p>
        </p:txBody>
      </p:sp>
      <p:sp>
        <p:nvSpPr>
          <p:cNvPr id="3" name="Content Placeholder 2"/>
          <p:cNvSpPr>
            <a:spLocks noGrp="1"/>
          </p:cNvSpPr>
          <p:nvPr>
            <p:ph idx="1"/>
          </p:nvPr>
        </p:nvSpPr>
        <p:spPr>
          <a:xfrm>
            <a:off x="304800" y="1600200"/>
            <a:ext cx="8610600" cy="4525963"/>
          </a:xfrm>
        </p:spPr>
        <p:txBody>
          <a:bodyPr>
            <a:normAutofit/>
          </a:bodyPr>
          <a:lstStyle/>
          <a:p>
            <a:pPr marL="0" indent="0">
              <a:buNone/>
            </a:pPr>
            <a:r>
              <a:rPr lang="en-US" dirty="0" smtClean="0">
                <a:solidFill>
                  <a:schemeClr val="accent6">
                    <a:lumMod val="75000"/>
                  </a:schemeClr>
                </a:solidFill>
                <a:latin typeface="AR CENA" pitchFamily="2" charset="0"/>
              </a:rPr>
              <a:t>On a fist of 1 – 5, (5 being the highest and 1 being the lowest rating), evaluate yourself using the following questions: </a:t>
            </a:r>
            <a:endParaRPr lang="en-US" dirty="0">
              <a:solidFill>
                <a:schemeClr val="accent6">
                  <a:lumMod val="75000"/>
                </a:schemeClr>
              </a:solidFill>
              <a:latin typeface="AR CENA" pitchFamily="2" charset="0"/>
            </a:endParaRPr>
          </a:p>
          <a:p>
            <a:r>
              <a:rPr lang="en-US" dirty="0" smtClean="0">
                <a:solidFill>
                  <a:schemeClr val="accent6">
                    <a:lumMod val="50000"/>
                  </a:schemeClr>
                </a:solidFill>
                <a:latin typeface="AR CENA" pitchFamily="2" charset="0"/>
              </a:rPr>
              <a:t>How comfortable and skilled am I in using primary sources with my students?</a:t>
            </a:r>
          </a:p>
          <a:p>
            <a:r>
              <a:rPr lang="en-US" dirty="0" smtClean="0">
                <a:solidFill>
                  <a:schemeClr val="accent6">
                    <a:lumMod val="50000"/>
                  </a:schemeClr>
                </a:solidFill>
                <a:latin typeface="AR CENA" pitchFamily="2" charset="0"/>
              </a:rPr>
              <a:t>How regularly do I use primary sources in my classroom?</a:t>
            </a:r>
          </a:p>
          <a:p>
            <a:r>
              <a:rPr lang="en-US" dirty="0" smtClean="0">
                <a:solidFill>
                  <a:schemeClr val="accent6">
                    <a:lumMod val="50000"/>
                  </a:schemeClr>
                </a:solidFill>
                <a:latin typeface="AR CENA" pitchFamily="2" charset="0"/>
              </a:rPr>
              <a:t>How successful have I been in finding the primary sources I need to accomplish my learning objectives?</a:t>
            </a:r>
          </a:p>
        </p:txBody>
      </p:sp>
    </p:spTree>
    <p:extLst>
      <p:ext uri="{BB962C8B-B14F-4D97-AF65-F5344CB8AC3E}">
        <p14:creationId xmlns:p14="http://schemas.microsoft.com/office/powerpoint/2010/main" val="1716898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1000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1000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solidFill>
                  <a:schemeClr val="accent6">
                    <a:lumMod val="75000"/>
                  </a:schemeClr>
                </a:solidFill>
                <a:latin typeface="AR CHRISTY" pitchFamily="2" charset="0"/>
              </a:rPr>
              <a:t>Turn to an “elbow partner” and </a:t>
            </a:r>
            <a:br>
              <a:rPr lang="en-US" dirty="0" smtClean="0">
                <a:solidFill>
                  <a:schemeClr val="accent6">
                    <a:lumMod val="75000"/>
                  </a:schemeClr>
                </a:solidFill>
                <a:latin typeface="AR CHRISTY" pitchFamily="2" charset="0"/>
              </a:rPr>
            </a:br>
            <a:r>
              <a:rPr lang="en-US" dirty="0" smtClean="0">
                <a:solidFill>
                  <a:schemeClr val="accent6">
                    <a:lumMod val="75000"/>
                  </a:schemeClr>
                </a:solidFill>
                <a:latin typeface="AR CHRISTY" pitchFamily="2" charset="0"/>
              </a:rPr>
              <a:t>discuss the following:</a:t>
            </a:r>
            <a:endParaRPr lang="en-US" dirty="0">
              <a:solidFill>
                <a:schemeClr val="accent6">
                  <a:lumMod val="75000"/>
                </a:schemeClr>
              </a:solidFill>
              <a:latin typeface="AR CHRISTY" pitchFamily="2" charset="0"/>
            </a:endParaRPr>
          </a:p>
        </p:txBody>
      </p:sp>
      <p:sp>
        <p:nvSpPr>
          <p:cNvPr id="3" name="Content Placeholder 2"/>
          <p:cNvSpPr>
            <a:spLocks noGrp="1"/>
          </p:cNvSpPr>
          <p:nvPr>
            <p:ph idx="1"/>
          </p:nvPr>
        </p:nvSpPr>
        <p:spPr>
          <a:xfrm>
            <a:off x="457200" y="1752600"/>
            <a:ext cx="8229600" cy="4525963"/>
          </a:xfrm>
        </p:spPr>
        <p:txBody>
          <a:bodyPr>
            <a:normAutofit/>
          </a:bodyPr>
          <a:lstStyle/>
          <a:p>
            <a:r>
              <a:rPr lang="en-US" sz="4400" dirty="0" smtClean="0">
                <a:solidFill>
                  <a:schemeClr val="accent6">
                    <a:lumMod val="50000"/>
                  </a:schemeClr>
                </a:solidFill>
                <a:latin typeface="AR CENA" pitchFamily="2" charset="0"/>
              </a:rPr>
              <a:t>Share a primary source experience you have had with your students.</a:t>
            </a:r>
          </a:p>
          <a:p>
            <a:pPr marL="0" indent="0">
              <a:buNone/>
            </a:pPr>
            <a:endParaRPr lang="en-US" sz="4400" dirty="0" smtClean="0">
              <a:solidFill>
                <a:schemeClr val="accent6">
                  <a:lumMod val="50000"/>
                </a:schemeClr>
              </a:solidFill>
              <a:latin typeface="AR CENA" pitchFamily="2" charset="0"/>
            </a:endParaRPr>
          </a:p>
          <a:p>
            <a:r>
              <a:rPr lang="en-US" sz="4400" dirty="0" smtClean="0">
                <a:solidFill>
                  <a:schemeClr val="accent6">
                    <a:lumMod val="50000"/>
                  </a:schemeClr>
                </a:solidFill>
                <a:latin typeface="AR CENA" pitchFamily="2" charset="0"/>
              </a:rPr>
              <a:t>How does using primary sources increase relevance and rigor in the classroom?</a:t>
            </a:r>
            <a:endParaRPr lang="en-US" sz="4400" dirty="0">
              <a:solidFill>
                <a:schemeClr val="accent6">
                  <a:lumMod val="50000"/>
                </a:schemeClr>
              </a:solidFill>
              <a:latin typeface="AR CENA" pitchFamily="2" charset="0"/>
            </a:endParaRPr>
          </a:p>
        </p:txBody>
      </p:sp>
    </p:spTree>
    <p:extLst>
      <p:ext uri="{BB962C8B-B14F-4D97-AF65-F5344CB8AC3E}">
        <p14:creationId xmlns:p14="http://schemas.microsoft.com/office/powerpoint/2010/main" val="42664585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US" sz="3200" dirty="0" smtClean="0">
                <a:solidFill>
                  <a:schemeClr val="accent6">
                    <a:lumMod val="75000"/>
                  </a:schemeClr>
                </a:solidFill>
                <a:latin typeface="AR CENA" pitchFamily="2" charset="0"/>
              </a:rPr>
              <a:t>SCIM Reading / Primary Source Analysis Tool</a:t>
            </a:r>
            <a:br>
              <a:rPr lang="en-US" sz="3200" dirty="0" smtClean="0">
                <a:solidFill>
                  <a:schemeClr val="accent6">
                    <a:lumMod val="75000"/>
                  </a:schemeClr>
                </a:solidFill>
                <a:latin typeface="AR CENA" pitchFamily="2" charset="0"/>
              </a:rPr>
            </a:br>
            <a:r>
              <a:rPr lang="en-US" sz="2800" dirty="0" smtClean="0">
                <a:solidFill>
                  <a:schemeClr val="accent6">
                    <a:lumMod val="75000"/>
                  </a:schemeClr>
                </a:solidFill>
                <a:latin typeface="AR CENA" pitchFamily="2" charset="0"/>
              </a:rPr>
              <a:t>developed by David </a:t>
            </a:r>
            <a:r>
              <a:rPr lang="en-US" sz="2800" dirty="0">
                <a:solidFill>
                  <a:schemeClr val="accent6">
                    <a:lumMod val="75000"/>
                  </a:schemeClr>
                </a:solidFill>
                <a:latin typeface="AR CENA" pitchFamily="2" charset="0"/>
              </a:rPr>
              <a:t>Hicks, </a:t>
            </a:r>
            <a:r>
              <a:rPr lang="en-US" sz="2800" dirty="0" smtClean="0">
                <a:solidFill>
                  <a:schemeClr val="accent6">
                    <a:lumMod val="75000"/>
                  </a:schemeClr>
                </a:solidFill>
                <a:latin typeface="AR CENA" pitchFamily="2" charset="0"/>
              </a:rPr>
              <a:t>Peter E. Doolittle and </a:t>
            </a:r>
            <a:br>
              <a:rPr lang="en-US" sz="2800" dirty="0" smtClean="0">
                <a:solidFill>
                  <a:schemeClr val="accent6">
                    <a:lumMod val="75000"/>
                  </a:schemeClr>
                </a:solidFill>
                <a:latin typeface="AR CENA" pitchFamily="2" charset="0"/>
              </a:rPr>
            </a:br>
            <a:r>
              <a:rPr lang="en-US" sz="2800" dirty="0" smtClean="0">
                <a:solidFill>
                  <a:schemeClr val="accent6">
                    <a:lumMod val="75000"/>
                  </a:schemeClr>
                </a:solidFill>
                <a:latin typeface="AR CENA" pitchFamily="2" charset="0"/>
              </a:rPr>
              <a:t>E. Thomas </a:t>
            </a:r>
            <a:r>
              <a:rPr lang="en-US" sz="2800" dirty="0">
                <a:solidFill>
                  <a:schemeClr val="accent6">
                    <a:lumMod val="75000"/>
                  </a:schemeClr>
                </a:solidFill>
                <a:latin typeface="AR CENA" pitchFamily="2" charset="0"/>
              </a:rPr>
              <a:t>Ewing,  </a:t>
            </a:r>
            <a:r>
              <a:rPr lang="en-US" sz="2800" dirty="0" smtClean="0">
                <a:solidFill>
                  <a:schemeClr val="accent6">
                    <a:lumMod val="75000"/>
                  </a:schemeClr>
                </a:solidFill>
                <a:latin typeface="AR CENA" pitchFamily="2" charset="0"/>
              </a:rPr>
              <a:t>Virginia </a:t>
            </a:r>
            <a:r>
              <a:rPr lang="en-US" sz="2800" dirty="0">
                <a:solidFill>
                  <a:schemeClr val="accent6">
                    <a:lumMod val="75000"/>
                  </a:schemeClr>
                </a:solidFill>
                <a:latin typeface="AR CENA" pitchFamily="2" charset="0"/>
              </a:rPr>
              <a:t>Tech</a:t>
            </a:r>
          </a:p>
        </p:txBody>
      </p:sp>
      <p:sp>
        <p:nvSpPr>
          <p:cNvPr id="3" name="Content Placeholder 2"/>
          <p:cNvSpPr>
            <a:spLocks noGrp="1"/>
          </p:cNvSpPr>
          <p:nvPr>
            <p:ph idx="1"/>
          </p:nvPr>
        </p:nvSpPr>
        <p:spPr>
          <a:xfrm>
            <a:off x="381000" y="1828800"/>
            <a:ext cx="8305800" cy="4724400"/>
          </a:xfrm>
        </p:spPr>
        <p:txBody>
          <a:bodyPr>
            <a:normAutofit/>
          </a:bodyPr>
          <a:lstStyle/>
          <a:p>
            <a:pPr marL="0" indent="0">
              <a:buNone/>
            </a:pPr>
            <a:r>
              <a:rPr lang="en-US" sz="2400" b="1" u="sng" dirty="0" smtClean="0">
                <a:solidFill>
                  <a:schemeClr val="accent6">
                    <a:lumMod val="50000"/>
                  </a:schemeClr>
                </a:solidFill>
                <a:latin typeface="AR CENA" pitchFamily="2" charset="0"/>
              </a:rPr>
              <a:t>Source Description </a:t>
            </a:r>
            <a:r>
              <a:rPr lang="en-US" sz="2400" dirty="0" smtClean="0">
                <a:solidFill>
                  <a:schemeClr val="accent6">
                    <a:lumMod val="50000"/>
                  </a:schemeClr>
                </a:solidFill>
                <a:latin typeface="AR CENA" pitchFamily="2" charset="0"/>
              </a:rPr>
              <a:t>– Title, Author, Audience, Date, Place, Subject</a:t>
            </a:r>
          </a:p>
          <a:p>
            <a:pPr marL="0" indent="0">
              <a:buNone/>
            </a:pPr>
            <a:r>
              <a:rPr lang="en-US" sz="2400" b="1" u="sng" dirty="0" smtClean="0">
                <a:solidFill>
                  <a:schemeClr val="accent6">
                    <a:lumMod val="50000"/>
                  </a:schemeClr>
                </a:solidFill>
                <a:latin typeface="AR CENA" pitchFamily="2" charset="0"/>
              </a:rPr>
              <a:t>Summarizing Stage </a:t>
            </a:r>
            <a:r>
              <a:rPr lang="en-US" sz="2400" dirty="0" smtClean="0">
                <a:solidFill>
                  <a:schemeClr val="accent6">
                    <a:lumMod val="50000"/>
                  </a:schemeClr>
                </a:solidFill>
                <a:latin typeface="AR CENA" pitchFamily="2" charset="0"/>
              </a:rPr>
              <a:t>– What type of primary source text is it?  What does the text definitely tell us?  What specific information or details does it provide?</a:t>
            </a:r>
          </a:p>
          <a:p>
            <a:pPr marL="0" indent="0">
              <a:buNone/>
            </a:pPr>
            <a:r>
              <a:rPr lang="en-US" sz="2400" b="1" u="sng" dirty="0" smtClean="0">
                <a:solidFill>
                  <a:schemeClr val="accent6">
                    <a:lumMod val="50000"/>
                  </a:schemeClr>
                </a:solidFill>
                <a:latin typeface="AR CENA" pitchFamily="2" charset="0"/>
              </a:rPr>
              <a:t>Contextualizing Stage </a:t>
            </a:r>
            <a:r>
              <a:rPr lang="en-US" sz="2400" dirty="0" smtClean="0">
                <a:solidFill>
                  <a:schemeClr val="accent6">
                    <a:lumMod val="50000"/>
                  </a:schemeClr>
                </a:solidFill>
                <a:latin typeface="AR CENA" pitchFamily="2" charset="0"/>
              </a:rPr>
              <a:t>– What was happening locally, nationally, and globally at the time the document was produced?  When, where and why was it produced?  Who produced it?  </a:t>
            </a:r>
            <a:endParaRPr lang="en-US" sz="2400" dirty="0">
              <a:solidFill>
                <a:schemeClr val="accent6">
                  <a:lumMod val="50000"/>
                </a:schemeClr>
              </a:solidFill>
              <a:latin typeface="AR CENA" pitchFamily="2" charset="0"/>
            </a:endParaRPr>
          </a:p>
          <a:p>
            <a:pPr marL="0" indent="0">
              <a:buNone/>
            </a:pPr>
            <a:r>
              <a:rPr lang="en-US" sz="2400" b="1" u="sng" dirty="0" smtClean="0">
                <a:solidFill>
                  <a:schemeClr val="accent6">
                    <a:lumMod val="50000"/>
                  </a:schemeClr>
                </a:solidFill>
                <a:latin typeface="AR CENA" pitchFamily="2" charset="0"/>
              </a:rPr>
              <a:t>Inferring Stage </a:t>
            </a:r>
            <a:r>
              <a:rPr lang="en-US" sz="2400" dirty="0" smtClean="0">
                <a:solidFill>
                  <a:schemeClr val="accent6">
                    <a:lumMod val="50000"/>
                  </a:schemeClr>
                </a:solidFill>
                <a:latin typeface="AR CENA" pitchFamily="2" charset="0"/>
              </a:rPr>
              <a:t>– What is suggested by the text?  What conclusions can be drawn from the text?  What biases are indicated In the text?  </a:t>
            </a:r>
            <a:endParaRPr lang="en-US" sz="2400" dirty="0">
              <a:solidFill>
                <a:schemeClr val="accent6">
                  <a:lumMod val="50000"/>
                </a:schemeClr>
              </a:solidFill>
              <a:latin typeface="AR CENA" pitchFamily="2" charset="0"/>
            </a:endParaRPr>
          </a:p>
          <a:p>
            <a:pPr marL="0" indent="0">
              <a:buNone/>
            </a:pPr>
            <a:r>
              <a:rPr lang="en-US" sz="2400" b="1" u="sng" dirty="0" smtClean="0">
                <a:solidFill>
                  <a:schemeClr val="accent6">
                    <a:lumMod val="50000"/>
                  </a:schemeClr>
                </a:solidFill>
                <a:latin typeface="AR CENA" pitchFamily="2" charset="0"/>
              </a:rPr>
              <a:t>Monitoring Stage </a:t>
            </a:r>
            <a:r>
              <a:rPr lang="en-US" sz="2400" dirty="0" smtClean="0">
                <a:solidFill>
                  <a:schemeClr val="accent6">
                    <a:lumMod val="50000"/>
                  </a:schemeClr>
                </a:solidFill>
                <a:latin typeface="AR CENA" pitchFamily="2" charset="0"/>
              </a:rPr>
              <a:t>– What is missing from the text in terms of evidence that is needed to answer the Investigative or Research question?  What ideas, terms, or images need further defining?  What questions from previous stages need to be revisited in order to closely read and analyze the text satisfactorily?</a:t>
            </a:r>
          </a:p>
        </p:txBody>
      </p:sp>
    </p:spTree>
    <p:extLst>
      <p:ext uri="{BB962C8B-B14F-4D97-AF65-F5344CB8AC3E}">
        <p14:creationId xmlns:p14="http://schemas.microsoft.com/office/powerpoint/2010/main" val="24615250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685800"/>
            <a:ext cx="7543800" cy="582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Bracket 4"/>
          <p:cNvSpPr/>
          <p:nvPr/>
        </p:nvSpPr>
        <p:spPr>
          <a:xfrm>
            <a:off x="762000" y="990600"/>
            <a:ext cx="2286000" cy="68580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1906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6">
                    <a:lumMod val="75000"/>
                  </a:schemeClr>
                </a:solidFill>
                <a:latin typeface="AR CHRISTY" pitchFamily="2" charset="0"/>
              </a:rPr>
              <a:t>Investigative  / Research Question:</a:t>
            </a:r>
            <a:endParaRPr lang="en-US" dirty="0">
              <a:solidFill>
                <a:schemeClr val="accent6">
                  <a:lumMod val="75000"/>
                </a:schemeClr>
              </a:solidFill>
              <a:latin typeface="AR CHRISTY" pitchFamily="2" charset="0"/>
            </a:endParaRPr>
          </a:p>
        </p:txBody>
      </p:sp>
      <p:sp>
        <p:nvSpPr>
          <p:cNvPr id="3" name="Content Placeholder 2"/>
          <p:cNvSpPr>
            <a:spLocks noGrp="1"/>
          </p:cNvSpPr>
          <p:nvPr>
            <p:ph idx="1"/>
          </p:nvPr>
        </p:nvSpPr>
        <p:spPr/>
        <p:txBody>
          <a:bodyPr/>
          <a:lstStyle/>
          <a:p>
            <a:pPr marL="0" indent="0" algn="ctr">
              <a:buNone/>
            </a:pPr>
            <a:endParaRPr lang="en-US" dirty="0" smtClean="0">
              <a:solidFill>
                <a:schemeClr val="accent6">
                  <a:lumMod val="50000"/>
                </a:schemeClr>
              </a:solidFill>
              <a:latin typeface="AR BLANCA" pitchFamily="2" charset="0"/>
            </a:endParaRPr>
          </a:p>
          <a:p>
            <a:pPr marL="0" indent="0" algn="ctr">
              <a:buNone/>
            </a:pPr>
            <a:r>
              <a:rPr lang="en-US" sz="5400" dirty="0" smtClean="0">
                <a:solidFill>
                  <a:schemeClr val="accent6">
                    <a:lumMod val="50000"/>
                  </a:schemeClr>
                </a:solidFill>
                <a:latin typeface="AR CENA" pitchFamily="2" charset="0"/>
              </a:rPr>
              <a:t>How did leadership and community impact the </a:t>
            </a:r>
          </a:p>
          <a:p>
            <a:pPr marL="0" indent="0" algn="ctr">
              <a:buNone/>
            </a:pPr>
            <a:r>
              <a:rPr lang="en-US" sz="5400" dirty="0" smtClean="0">
                <a:solidFill>
                  <a:schemeClr val="accent6">
                    <a:lumMod val="50000"/>
                  </a:schemeClr>
                </a:solidFill>
                <a:latin typeface="AR CENA" pitchFamily="2" charset="0"/>
              </a:rPr>
              <a:t>Civil Rights Movement?</a:t>
            </a:r>
            <a:endParaRPr lang="en-US" sz="5400" dirty="0">
              <a:solidFill>
                <a:schemeClr val="accent6">
                  <a:lumMod val="50000"/>
                </a:schemeClr>
              </a:solidFill>
              <a:latin typeface="AR CENA" pitchFamily="2" charset="0"/>
            </a:endParaRPr>
          </a:p>
        </p:txBody>
      </p:sp>
    </p:spTree>
    <p:extLst>
      <p:ext uri="{BB962C8B-B14F-4D97-AF65-F5344CB8AC3E}">
        <p14:creationId xmlns:p14="http://schemas.microsoft.com/office/powerpoint/2010/main" val="3537731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latin typeface="AR CENA" pitchFamily="2" charset="0"/>
              </a:rPr>
              <a:t>John F. Kennedy Speech </a:t>
            </a:r>
            <a:endParaRPr lang="en-US" dirty="0">
              <a:solidFill>
                <a:schemeClr val="accent6">
                  <a:lumMod val="75000"/>
                </a:schemeClr>
              </a:solidFill>
              <a:latin typeface="AR CENA" pitchFamily="2" charset="0"/>
            </a:endParaRPr>
          </a:p>
        </p:txBody>
      </p:sp>
      <p:sp>
        <p:nvSpPr>
          <p:cNvPr id="3" name="Rectangle 2"/>
          <p:cNvSpPr/>
          <p:nvPr/>
        </p:nvSpPr>
        <p:spPr>
          <a:xfrm>
            <a:off x="533400" y="1447800"/>
            <a:ext cx="7848600" cy="5262979"/>
          </a:xfrm>
          <a:prstGeom prst="rect">
            <a:avLst/>
          </a:prstGeom>
        </p:spPr>
        <p:txBody>
          <a:bodyPr wrap="square">
            <a:spAutoFit/>
          </a:bodyPr>
          <a:lstStyle/>
          <a:p>
            <a:r>
              <a:rPr lang="en-US" sz="2400" dirty="0" smtClean="0">
                <a:solidFill>
                  <a:schemeClr val="accent6">
                    <a:lumMod val="50000"/>
                  </a:schemeClr>
                </a:solidFill>
                <a:latin typeface="AR CENA" pitchFamily="2" charset="0"/>
              </a:rPr>
              <a:t>On </a:t>
            </a:r>
            <a:r>
              <a:rPr lang="en-US" sz="2400" dirty="0">
                <a:solidFill>
                  <a:schemeClr val="accent6">
                    <a:lumMod val="50000"/>
                  </a:schemeClr>
                </a:solidFill>
                <a:latin typeface="AR CENA" pitchFamily="2" charset="0"/>
              </a:rPr>
              <a:t>June 11, 1963, </a:t>
            </a:r>
            <a:r>
              <a:rPr lang="en-US" sz="2400" dirty="0" smtClean="0">
                <a:solidFill>
                  <a:schemeClr val="accent6">
                    <a:lumMod val="50000"/>
                  </a:schemeClr>
                </a:solidFill>
                <a:latin typeface="AR CENA" pitchFamily="2" charset="0"/>
              </a:rPr>
              <a:t>President Kennedy </a:t>
            </a:r>
            <a:r>
              <a:rPr lang="en-US" sz="2400" dirty="0">
                <a:solidFill>
                  <a:schemeClr val="accent6">
                    <a:lumMod val="50000"/>
                  </a:schemeClr>
                </a:solidFill>
                <a:latin typeface="AR CENA" pitchFamily="2" charset="0"/>
              </a:rPr>
              <a:t>federalized the Alabama National Guard, ordering them to the University of Alabama in Tuscaloosa to allow two African-American students to register for </a:t>
            </a:r>
            <a:r>
              <a:rPr lang="en-US" sz="2400" dirty="0" smtClean="0">
                <a:solidFill>
                  <a:schemeClr val="accent6">
                    <a:lumMod val="50000"/>
                  </a:schemeClr>
                </a:solidFill>
                <a:latin typeface="AR CENA" pitchFamily="2" charset="0"/>
              </a:rPr>
              <a:t>classes.  Prior to this action, Governor George Wallace, blocked admittance of these students to the university.  </a:t>
            </a:r>
          </a:p>
          <a:p>
            <a:endParaRPr lang="en-US" sz="2400" dirty="0">
              <a:solidFill>
                <a:schemeClr val="accent6">
                  <a:lumMod val="50000"/>
                </a:schemeClr>
              </a:solidFill>
              <a:latin typeface="AR CENA" pitchFamily="2" charset="0"/>
            </a:endParaRPr>
          </a:p>
          <a:p>
            <a:r>
              <a:rPr lang="en-US" sz="2400" dirty="0" smtClean="0">
                <a:solidFill>
                  <a:schemeClr val="accent6">
                    <a:lumMod val="50000"/>
                  </a:schemeClr>
                </a:solidFill>
                <a:latin typeface="AR CENA" pitchFamily="2" charset="0"/>
              </a:rPr>
              <a:t>That </a:t>
            </a:r>
            <a:r>
              <a:rPr lang="en-US" sz="2400" dirty="0">
                <a:solidFill>
                  <a:schemeClr val="accent6">
                    <a:lumMod val="50000"/>
                  </a:schemeClr>
                </a:solidFill>
                <a:latin typeface="AR CENA" pitchFamily="2" charset="0"/>
              </a:rPr>
              <a:t>evening, Kennedy </a:t>
            </a:r>
            <a:r>
              <a:rPr lang="en-US" sz="2400" dirty="0" smtClean="0">
                <a:solidFill>
                  <a:schemeClr val="accent6">
                    <a:lumMod val="50000"/>
                  </a:schemeClr>
                </a:solidFill>
                <a:latin typeface="AR CENA" pitchFamily="2" charset="0"/>
              </a:rPr>
              <a:t>addressed </a:t>
            </a:r>
            <a:r>
              <a:rPr lang="en-US" sz="2400" dirty="0">
                <a:solidFill>
                  <a:schemeClr val="accent6">
                    <a:lumMod val="50000"/>
                  </a:schemeClr>
                </a:solidFill>
                <a:latin typeface="AR CENA" pitchFamily="2" charset="0"/>
              </a:rPr>
              <a:t>the </a:t>
            </a:r>
            <a:r>
              <a:rPr lang="en-US" sz="2400" dirty="0" smtClean="0">
                <a:solidFill>
                  <a:schemeClr val="accent6">
                    <a:lumMod val="50000"/>
                  </a:schemeClr>
                </a:solidFill>
                <a:latin typeface="AR CENA" pitchFamily="2" charset="0"/>
              </a:rPr>
              <a:t>nation.  In </a:t>
            </a:r>
            <a:r>
              <a:rPr lang="en-US" sz="2400" dirty="0">
                <a:solidFill>
                  <a:schemeClr val="accent6">
                    <a:lumMod val="50000"/>
                  </a:schemeClr>
                </a:solidFill>
                <a:latin typeface="AR CENA" pitchFamily="2" charset="0"/>
              </a:rPr>
              <a:t>his speech, </a:t>
            </a:r>
            <a:r>
              <a:rPr lang="en-US" sz="2400" dirty="0" smtClean="0">
                <a:solidFill>
                  <a:schemeClr val="accent6">
                    <a:lumMod val="50000"/>
                  </a:schemeClr>
                </a:solidFill>
                <a:latin typeface="AR CENA" pitchFamily="2" charset="0"/>
              </a:rPr>
              <a:t>he argued </a:t>
            </a:r>
            <a:r>
              <a:rPr lang="en-US" sz="2400" dirty="0">
                <a:solidFill>
                  <a:schemeClr val="accent6">
                    <a:lumMod val="50000"/>
                  </a:schemeClr>
                </a:solidFill>
                <a:latin typeface="AR CENA" pitchFamily="2" charset="0"/>
              </a:rPr>
              <a:t>that segregation was a moral problem and invoked the founding principles of the United States. </a:t>
            </a:r>
            <a:r>
              <a:rPr lang="en-US" sz="2400" dirty="0" smtClean="0">
                <a:solidFill>
                  <a:schemeClr val="accent6">
                    <a:lumMod val="50000"/>
                  </a:schemeClr>
                </a:solidFill>
                <a:latin typeface="AR CENA" pitchFamily="2" charset="0"/>
              </a:rPr>
              <a:t> </a:t>
            </a:r>
            <a:r>
              <a:rPr lang="en-US" sz="2400" dirty="0" smtClean="0">
                <a:solidFill>
                  <a:srgbClr val="0070C0"/>
                </a:solidFill>
                <a:latin typeface="AR CENA" pitchFamily="2" charset="0"/>
              </a:rPr>
              <a:t>( Listen to Recording.)</a:t>
            </a:r>
            <a:endParaRPr lang="en-US" sz="2400" dirty="0">
              <a:solidFill>
                <a:srgbClr val="0070C0"/>
              </a:solidFill>
              <a:latin typeface="AR CENA" pitchFamily="2" charset="0"/>
            </a:endParaRPr>
          </a:p>
          <a:p>
            <a:endParaRPr lang="en-US" sz="2400" dirty="0" smtClean="0">
              <a:solidFill>
                <a:schemeClr val="accent6">
                  <a:lumMod val="50000"/>
                </a:schemeClr>
              </a:solidFill>
              <a:latin typeface="AR CENA" pitchFamily="2" charset="0"/>
            </a:endParaRPr>
          </a:p>
          <a:p>
            <a:r>
              <a:rPr lang="en-US" sz="2400" dirty="0" smtClean="0">
                <a:solidFill>
                  <a:schemeClr val="accent6">
                    <a:lumMod val="50000"/>
                  </a:schemeClr>
                </a:solidFill>
                <a:latin typeface="AR CENA" pitchFamily="2" charset="0"/>
              </a:rPr>
              <a:t>Kennedy's </a:t>
            </a:r>
            <a:r>
              <a:rPr lang="en-US" sz="2400" dirty="0">
                <a:solidFill>
                  <a:schemeClr val="accent6">
                    <a:lumMod val="50000"/>
                  </a:schemeClr>
                </a:solidFill>
                <a:latin typeface="AR CENA" pitchFamily="2" charset="0"/>
              </a:rPr>
              <a:t>speech was his first and only major civil rights address, but in his speech he called on Congress to pass a civil rights bill. </a:t>
            </a:r>
            <a:r>
              <a:rPr lang="en-US" sz="2400" dirty="0" smtClean="0">
                <a:solidFill>
                  <a:schemeClr val="accent6">
                    <a:lumMod val="50000"/>
                  </a:schemeClr>
                </a:solidFill>
                <a:latin typeface="AR CENA" pitchFamily="2" charset="0"/>
              </a:rPr>
              <a:t>President </a:t>
            </a:r>
            <a:r>
              <a:rPr lang="en-US" sz="2400" dirty="0">
                <a:solidFill>
                  <a:schemeClr val="accent6">
                    <a:lumMod val="50000"/>
                  </a:schemeClr>
                </a:solidFill>
                <a:latin typeface="AR CENA" pitchFamily="2" charset="0"/>
              </a:rPr>
              <a:t>Lyndon B. Johnson, invoked his memory to pass the </a:t>
            </a:r>
            <a:r>
              <a:rPr lang="en-US" sz="2400" dirty="0">
                <a:solidFill>
                  <a:schemeClr val="accent6">
                    <a:lumMod val="50000"/>
                  </a:schemeClr>
                </a:solidFill>
                <a:latin typeface="AR CENA" pitchFamily="2" charset="0"/>
                <a:hlinkClick r:id="rId2"/>
              </a:rPr>
              <a:t>Civil Rights Act of 1964</a:t>
            </a:r>
            <a:r>
              <a:rPr lang="en-US" sz="2400" dirty="0">
                <a:solidFill>
                  <a:schemeClr val="accent6">
                    <a:lumMod val="50000"/>
                  </a:schemeClr>
                </a:solidFill>
                <a:latin typeface="AR CENA" pitchFamily="2" charset="0"/>
              </a:rPr>
              <a:t>.</a:t>
            </a:r>
            <a:endParaRPr lang="en-US" sz="2400" dirty="0">
              <a:solidFill>
                <a:schemeClr val="accent6">
                  <a:lumMod val="50000"/>
                </a:schemeClr>
              </a:solidFill>
              <a:effectLst/>
              <a:latin typeface="AR CENA" pitchFamily="2" charset="0"/>
            </a:endParaRPr>
          </a:p>
        </p:txBody>
      </p:sp>
    </p:spTree>
    <p:extLst>
      <p:ext uri="{BB962C8B-B14F-4D97-AF65-F5344CB8AC3E}">
        <p14:creationId xmlns:p14="http://schemas.microsoft.com/office/powerpoint/2010/main" val="13923286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654</Words>
  <Application>Microsoft Office PowerPoint</Application>
  <PresentationFormat>On-screen Show (4:3)</PresentationFormat>
  <Paragraphs>69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Common Core Strategies with Primary Texts</vt:lpstr>
      <vt:lpstr>Session Objective: Participants will consider new approaches to teaching history and apply Common Core strategies for reading, analyzing, and evaluating primary source texts.</vt:lpstr>
      <vt:lpstr>Common Core Anchor Standards in Reading</vt:lpstr>
      <vt:lpstr>Fist to Five – Informative Assessment</vt:lpstr>
      <vt:lpstr>Turn to an “elbow partner” and  discuss the following:</vt:lpstr>
      <vt:lpstr>SCIM Reading / Primary Source Analysis Tool developed by David Hicks, Peter E. Doolittle and  E. Thomas Ewing,  Virginia Tech</vt:lpstr>
      <vt:lpstr>PowerPoint Presentation</vt:lpstr>
      <vt:lpstr>Investigative  / Research Question:</vt:lpstr>
      <vt:lpstr>John F. Kennedy Speech </vt:lpstr>
      <vt:lpstr> Participant’s Choice and Corroboration Daisy Bates Letter </vt:lpstr>
      <vt:lpstr>   3-2-1 Post Assessment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Strategies with Primary Texts</dc:title>
  <dc:creator>Family</dc:creator>
  <cp:lastModifiedBy>FedEx Office</cp:lastModifiedBy>
  <cp:revision>27</cp:revision>
  <dcterms:created xsi:type="dcterms:W3CDTF">2013-07-22T16:28:27Z</dcterms:created>
  <dcterms:modified xsi:type="dcterms:W3CDTF">2013-07-24T10:13:44Z</dcterms:modified>
</cp:coreProperties>
</file>